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X:\Chemistry\ResearchProjects\ASartbaeva\RE-CH1318\001%20-%20Admin\papers\Calorimetry%20Paper\Manuscript\Images\ImageJ\PDS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[PDS.xlsx]Sheet1!$A$3:$A$72</cx:f>
        <cx:lvl ptCount="70" formatCode="General">
          <cx:pt idx="0">250.44300000000001</cx:pt>
          <cx:pt idx="1">277.35000000000002</cx:pt>
          <cx:pt idx="2">248.54599999999999</cx:pt>
          <cx:pt idx="3">92.628</cx:pt>
          <cx:pt idx="4">151.13</cx:pt>
          <cx:pt idx="5">92.947000000000003</cx:pt>
          <cx:pt idx="6">86.003</cx:pt>
          <cx:pt idx="7">86.003</cx:pt>
          <cx:pt idx="8">76.923000000000002</cx:pt>
          <cx:pt idx="9">79.197000000000003</cx:pt>
          <cx:pt idx="10">115.64100000000001</cx:pt>
          <cx:pt idx="11">136.958</cx:pt>
          <cx:pt idx="12">96.384</cx:pt>
          <cx:pt idx="13">131.67099999999999</cx:pt>
          <cx:pt idx="14">92.628</cx:pt>
          <cx:pt idx="15">134.34</cx:pt>
          <cx:pt idx="16">86.003</cx:pt>
          <cx:pt idx="17">93.581000000000003</cx:pt>
          <cx:pt idx="18">61.537999999999997</cx:pt>
          <cx:pt idx="19">58.582999999999998</cx:pt>
          <cx:pt idx="20">117.67</cx:pt>
          <cx:pt idx="21">100</cx:pt>
          <cx:pt idx="22">103.203</cx:pt>
          <cx:pt idx="23">92.947000000000003</cx:pt>
          <cx:pt idx="24">84.614999999999995</cx:pt>
          <cx:pt idx="25">49.255000000000003</cx:pt>
          <cx:pt idx="26">125.22199999999999</cx:pt>
          <cx:pt idx="27">90.036000000000001</cx:pt>
          <cx:pt idx="28">103.489</cx:pt>
          <cx:pt idx="29">117.67</cx:pt>
          <cx:pt idx="30">87.028999999999996</cx:pt>
          <cx:pt idx="31">154.80500000000001</cx:pt>
          <cx:pt idx="32">128.947</cx:pt>
          <cx:pt idx="33">158.39400000000001</cx:pt>
          <cx:pt idx="34">92.628</cx:pt>
          <cx:pt idx="35">101.17700000000001</cx:pt>
          <cx:pt idx="36">89.706999999999994</cx:pt>
          <cx:pt idx="37">76.923000000000002</cx:pt>
          <cx:pt idx="38">82.849000000000004</cx:pt>
          <cx:pt idx="39">113.57599999999999</cx:pt>
          <cx:pt idx="40">130.995</cx:pt>
          <cx:pt idx="41">72.975999999999999</cx:pt>
          <cx:pt idx="42">79.197000000000003</cx:pt>
          <cx:pt idx="43">87.706000000000003</cx:pt>
          <cx:pt idx="44">100.295</cx:pt>
          <cx:pt idx="45">110.137</cx:pt>
          <cx:pt idx="46">87.028999999999996</cx:pt>
          <cx:pt idx="47">107.14100000000001</cx:pt>
          <cx:pt idx="48">101.17700000000001</cx:pt>
          <cx:pt idx="49">100</cx:pt>
          <cx:pt idx="50">44.853000000000002</cx:pt>
          <cx:pt idx="51">141.21199999999999</cx:pt>
          <cx:pt idx="52">134.56</cx:pt>
          <cx:pt idx="53">163.178</cx:pt>
          <cx:pt idx="54">80.310000000000002</cx:pt>
          <cx:pt idx="55">120.404</cx:pt>
          <cx:pt idx="56">92.628</cx:pt>
          <cx:pt idx="57">87.706000000000003</cx:pt>
          <cx:pt idx="58">117.67</cx:pt>
          <cx:pt idx="59">63.432000000000002</cx:pt>
          <cx:pt idx="60">82.849000000000004</cx:pt>
          <cx:pt idx="61">80.310000000000002</cx:pt>
          <cx:pt idx="62">104.627</cx:pt>
          <cx:pt idx="63">92.947000000000003</cx:pt>
          <cx:pt idx="64">93.897000000000006</cx:pt>
          <cx:pt idx="65">69.230999999999995</cx:pt>
          <cx:pt idx="66">100</cx:pt>
          <cx:pt idx="67">116.40600000000001</cx:pt>
          <cx:pt idx="68">70.920000000000002</cx:pt>
          <cx:pt idx="69">103.203</cx:pt>
        </cx:lvl>
      </cx:numDim>
    </cx:data>
    <cx:data id="1">
      <cx:numDim type="val">
        <cx:f>[PDS.xlsx]Sheet1!$B$3:$B$72</cx:f>
        <cx:lvl ptCount="70" formatCode="General">
          <cx:pt idx="0">177.11099999999999</cx:pt>
          <cx:pt idx="1">312.875</cx:pt>
          <cx:pt idx="2">77.906000000000006</cx:pt>
          <cx:pt idx="3">144.81800000000001</cx:pt>
          <cx:pt idx="4">471.34100000000001</cx:pt>
          <cx:pt idx="5">404.66300000000001</cx:pt>
          <cx:pt idx="6">428.81599999999997</cx:pt>
          <cx:pt idx="7">407.99099999999999</cx:pt>
          <cx:pt idx="8">608.90999999999997</cx:pt>
          <cx:pt idx="9">487.88</cx:pt>
          <cx:pt idx="10">449.67899999999997</cx:pt>
          <cx:pt idx="11">485.47199999999998</cx:pt>
          <cx:pt idx="12">534.60299999999995</cx:pt>
          <cx:pt idx="13">310.46499999999997</cx:pt>
          <cx:pt idx="14">416.01299999999998</cx:pt>
          <cx:pt idx="15">303.21899999999999</cx:pt>
          <cx:pt idx="16">362.93599999999998</cx:pt>
          <cx:pt idx="17">581.60199999999998</cx:pt>
          <cx:pt idx="18">383.54500000000002</cx:pt>
          <cx:pt idx="19">142.518</cx:pt>
          <cx:pt idx="20">263.56599999999997</cx:pt>
          <cx:pt idx="21">553.87</cx:pt>
          <cx:pt idx="22">426.56799999999998</cx:pt>
          <cx:pt idx="23">170.54300000000001</cx:pt>
          <cx:pt idx="24">436.45499999999998</cx:pt>
          <cx:pt idx="25">372.49700000000001</cx:pt>
          <cx:pt idx="26">471.91399999999999</cx:pt>
          <cx:pt idx="27">470.06400000000002</cx:pt>
          <cx:pt idx="28">427.553</cx:pt>
          <cx:pt idx="29">368.36000000000001</cx:pt>
          <cx:pt idx="30">395.42500000000001</cx:pt>
          <cx:pt idx="31">439.952</cx:pt>
          <cx:pt idx="32">387.59699999999998</cx:pt>
          <cx:pt idx="33">191.459</cx:pt>
          <cx:pt idx="34">251.072</cx:pt>
          <cx:pt idx="35">435.83499999999998</cx:pt>
          <cx:pt idx="36">390.14699999999999</cx:pt>
          <cx:pt idx="37">318.67899999999997</cx:pt>
          <cx:pt idx="38">482.86500000000001</cx:pt>
          <cx:pt idx="39">372.738</cx:pt>
          <cx:pt idx="40">339.76100000000002</cx:pt>
          <cx:pt idx="41">315.55200000000002</cx:pt>
          <cx:pt idx="42">361.94200000000001</cx:pt>
          <cx:pt idx="43">291.91000000000003</cx:pt>
          <cx:pt idx="44">443.96300000000002</cx:pt>
          <cx:pt idx="45">350.21300000000002</cx:pt>
          <cx:pt idx="46">378.02100000000002</cx:pt>
          <cx:pt idx="47">325.67399999999998</cx:pt>
          <cx:pt idx="48">424.66199999999998</cx:pt>
          <cx:pt idx="49">174.203</cx:pt>
          <cx:pt idx="50">502.98099999999999</cx:pt>
          <cx:pt idx="51">163.52699999999999</cx:pt>
          <cx:pt idx="52">69.766999999999996</cx:pt>
          <cx:pt idx="53">664.77099999999996</cx:pt>
          <cx:pt idx="54">132.69200000000001</cx:pt>
          <cx:pt idx="55">417.88600000000002</cx:pt>
          <cx:pt idx="56">366.39699999999999</cx:pt>
        </cx:lvl>
      </cx:numDim>
    </cx:data>
    <cx:data id="2">
      <cx:numDim type="val">
        <cx:f>[PDS.xlsx]Sheet1!$C$3:$C$72</cx:f>
        <cx:lvl ptCount="70" formatCode="General">
          <cx:pt idx="0">447.00900000000001</cx:pt>
          <cx:pt idx="1">829.75599999999997</cx:pt>
          <cx:pt idx="2">545.07000000000005</cx:pt>
          <cx:pt idx="3">338.46100000000001</cx:pt>
          <cx:pt idx="4">300.64499999999998</cx:pt>
          <cx:pt idx="5">289.05399999999997</cx:pt>
          <cx:pt idx="6">477.57100000000003</cx:pt>
          <cx:pt idx="7">566.91399999999999</cx:pt>
          <cx:pt idx="8">590.63999999999999</cx:pt>
          <cx:pt idx="9">855.11300000000006</cx:pt>
          <cx:pt idx="10">150.27199999999999</cx:pt>
          <cx:pt idx="11">356.63600000000002</cx:pt>
          <cx:pt idx="12">578.42399999999998</cx:pt>
          <cx:pt idx="13">482.33999999999997</cx:pt>
          <cx:pt idx="14">395.58100000000002</cx:pt>
          <cx:pt idx="15">394.113</cx:pt>
          <cx:pt idx="16">324.93700000000001</cx:pt>
          <cx:pt idx="17">180.36000000000001</cx:pt>
          <cx:pt idx="18">212.22900000000001</cx:pt>
          <cx:pt idx="19">421.86200000000002</cx:pt>
          <cx:pt idx="20">594.19399999999996</cx:pt>
          <cx:pt idx="21">562.53700000000003</cx:pt>
          <cx:pt idx="22">619.58699999999999</cx:pt>
          <cx:pt idx="23">477.57100000000003</cx:pt>
          <cx:pt idx="24">387.86900000000003</cx:pt>
          <cx:pt idx="25">682.17600000000004</cx:pt>
          <cx:pt idx="26">164.80000000000001</cx:pt>
          <cx:pt idx="27">366.178</cx:pt>
          <cx:pt idx="28">432.50599999999997</cx:pt>
          <cx:pt idx="29">237.601</cx:pt>
          <cx:pt idx="30">274.32100000000003</cx:pt>
          <cx:pt idx="31">343.20600000000002</cx:pt>
          <cx:pt idx="32">846.072</cx:pt>
          <cx:pt idx="33">305.07900000000001</cx:pt>
          <cx:pt idx="34">349.113</cx:pt>
          <cx:pt idx="35">312.49000000000001</cx:pt>
          <cx:pt idx="36">304.27699999999999</cx:pt>
          <cx:pt idx="37">200.09200000000001</cx:pt>
          <cx:pt idx="38">200.09200000000001</cx:pt>
          <cx:pt idx="39">193.423</cx:pt>
          <cx:pt idx="40">538.13999999999999</cx:pt>
          <cx:pt idx="41">145.316</cx:pt>
          <cx:pt idx="42">413.45999999999998</cx:pt>
          <cx:pt idx="43">372.45699999999999</cx:pt>
          <cx:pt idx="44">352.93799999999999</cx:pt>
          <cx:pt idx="45">392.56099999999998</cx:pt>
          <cx:pt idx="46">500.22899999999998</cx:pt>
          <cx:pt idx="47">343.82799999999997</cx:pt>
          <cx:pt idx="48">343.47300000000001</cx:pt>
          <cx:pt idx="49">311.31599999999997</cx:pt>
          <cx:pt idx="50">179.68199999999999</cx:pt>
          <cx:pt idx="51">318.67899999999997</cx:pt>
          <cx:pt idx="52">639.70000000000005</cx:pt>
          <cx:pt idx="53">473.464</cx:pt>
          <cx:pt idx="54">188.14400000000001</cx:pt>
          <cx:pt idx="55">253.02600000000001</cx:pt>
          <cx:pt idx="56">337.28699999999998</cx:pt>
          <cx:pt idx="57">426.32299999999998</cx:pt>
          <cx:pt idx="58">455.529</cx:pt>
          <cx:pt idx="59">201.61099999999999</cx:pt>
          <cx:pt idx="60">852.43200000000002</cx:pt>
          <cx:pt idx="61">269.834</cx:pt>
          <cx:pt idx="62">555.60500000000002</cx:pt>
          <cx:pt idx="63">226.69</cx:pt>
          <cx:pt idx="64">125.23999999999999</cx:pt>
        </cx:lvl>
      </cx:numDim>
    </cx:data>
  </cx:chartData>
  <cx:chart>
    <cx:plotArea>
      <cx:plotAreaRegion>
        <cx:series layoutId="boxWhisker" uniqueId="{28BBDD0E-3D4A-4E0A-8B19-B784B6A162E6}">
          <cx:tx>
            <cx:txData>
              <cx:f>[PDS.xlsx]Sheet1!$A$2</cx:f>
              <cx:v>High (1:20)</cx:v>
            </cx:txData>
          </cx:tx>
          <cx:spPr>
            <a:solidFill>
              <a:schemeClr val="accent6"/>
            </a:solidFill>
            <a:ln>
              <a:solidFill>
                <a:sysClr val="windowText" lastClr="000000"/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297E71B9-0F0F-4905-91AE-C3270EEA0B14}">
          <cx:tx>
            <cx:txData>
              <cx:f>[PDS.xlsx]Sheet1!$B$2</cx:f>
              <cx:v> Standard (1:50)</cx:v>
            </cx:txData>
          </cx:tx>
          <cx:spPr>
            <a:solidFill>
              <a:schemeClr val="accent1"/>
            </a:solidFill>
            <a:ln>
              <a:solidFill>
                <a:sysClr val="windowText" lastClr="000000"/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8B15643C-0256-4C57-B7A8-ABF2DE147A7F}">
          <cx:tx>
            <cx:txData>
              <cx:f>[PDS.xlsx]Sheet1!$C$2</cx:f>
              <cx:v> Low (1:100)</cx:v>
            </cx:txData>
          </cx:tx>
          <cx:spPr>
            <a:solidFill>
              <a:srgbClr val="7030A0"/>
            </a:solidFill>
            <a:ln>
              <a:solidFill>
                <a:sysClr val="windowText" lastClr="000000"/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0.5"/>
        <cx:tickLabels/>
        <cx:spPr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cx:spPr>
        <cx:txPr>
          <a:bodyPr vertOverflow="overflow" horzOverflow="overflow" wrap="square" lIns="0" tIns="0" rIns="0" bIns="0"/>
          <a:lstStyle/>
          <a:p>
            <a:pPr algn="ctr" rtl="0">
              <a:defRPr sz="1200" b="0" i="0">
                <a:solidFill>
                  <a:srgbClr val="595959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pPr>
            <a:endParaRPr lang="en-GB" sz="1200">
              <a:latin typeface="Helvetica" panose="020B0604020202020204" pitchFamily="34" charset="0"/>
              <a:cs typeface="Helvetica" panose="020B0604020202020204" pitchFamily="34" charset="0"/>
            </a:endParaRPr>
          </a:p>
        </cx:txPr>
      </cx:axis>
      <cx:axis id="1">
        <cx:valScaling/>
        <cx:title>
          <cx:tx>
            <cx:txData>
              <cx:v>Particle size (nm)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 sz="1200">
                  <a:latin typeface="Helvetica" panose="020B0604020202020204" pitchFamily="34" charset="0"/>
                  <a:ea typeface="Helvetica" panose="020B0604020202020204" pitchFamily="34" charset="0"/>
                  <a:cs typeface="Helvetica" panose="020B0604020202020204" pitchFamily="34" charset="0"/>
                </a:defRPr>
              </a:pPr>
              <a:r>
                <a:rPr lang="en-US" sz="12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Particle size (nm)</a:t>
              </a:r>
            </a:p>
          </cx:txPr>
        </cx:title>
        <cx:majorTickMarks type="out"/>
        <cx:tickLabels/>
        <cx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x:spPr>
        <cx:txPr>
          <a:bodyPr vertOverflow="overflow" horzOverflow="overflow" wrap="square" lIns="0" tIns="0" rIns="0" bIns="0"/>
          <a:lstStyle/>
          <a:p>
            <a:pPr algn="ctr" rtl="0">
              <a:defRPr sz="1050" b="0" i="0">
                <a:solidFill>
                  <a:srgbClr val="595959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pPr>
            <a:endParaRPr lang="en-GB" sz="1050">
              <a:latin typeface="Helvetica" panose="020B0604020202020204" pitchFamily="34" charset="0"/>
              <a:cs typeface="Helvetica" panose="020B0604020202020204" pitchFamily="34" charset="0"/>
            </a:endParaRPr>
          </a:p>
        </cx:txPr>
      </cx:axis>
    </cx:plotArea>
    <cx:legend pos="r" align="ctr" overlay="0">
      <cx:txPr>
        <a:bodyPr vertOverflow="overflow" horzOverflow="overflow" wrap="square" lIns="0" tIns="0" rIns="0" bIns="0"/>
        <a:lstStyle/>
        <a:p>
          <a:pPr algn="ctr" rtl="0">
            <a:defRPr sz="1200" b="0" i="0">
              <a:solidFill>
                <a:srgbClr val="595959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</a:defRPr>
          </a:pPr>
          <a:endParaRPr lang="en-GB" sz="1200">
            <a:latin typeface="Helvetica" panose="020B0604020202020204" pitchFamily="34" charset="0"/>
            <a:cs typeface="Helvetica" panose="020B0604020202020204" pitchFamily="34" charset="0"/>
          </a:endParaRPr>
        </a:p>
      </cx:txPr>
    </cx:legend>
  </cx:chart>
  <cx:spPr>
    <a:noFill/>
    <a:ln>
      <a:noFill/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53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421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84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9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0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6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35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5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99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8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905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7977F-9E42-4D29-A4B4-BCB4D7F5F06C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4AD5C-AE59-4EA0-B2E2-670AC1744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30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D085EF02-9CEC-47E7-A6EB-E7EC8985DDB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079756005"/>
                  </p:ext>
                </p:extLst>
              </p:nvPr>
            </p:nvGraphicFramePr>
            <p:xfrm>
              <a:off x="0" y="2284115"/>
              <a:ext cx="7199313" cy="519654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15" name="Chart 14">
                <a:extLst>
                  <a:ext uri="{FF2B5EF4-FFF2-40B4-BE49-F238E27FC236}">
                    <a16:creationId xmlns:a16="http://schemas.microsoft.com/office/drawing/2014/main" id="{D085EF02-9CEC-47E7-A6EB-E7EC8985DDB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2284115"/>
                <a:ext cx="7199313" cy="5196547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 descr="A picture containing photo, black, white, covered&#10;&#10;Description automatically generated">
            <a:extLst>
              <a:ext uri="{FF2B5EF4-FFF2-40B4-BE49-F238E27FC236}">
                <a16:creationId xmlns:a16="http://schemas.microsoft.com/office/drawing/2014/main" id="{1B64ECB6-8656-41FC-865B-D789C66D49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0"/>
          <a:stretch/>
        </p:blipFill>
        <p:spPr>
          <a:xfrm>
            <a:off x="2429344" y="96712"/>
            <a:ext cx="2340000" cy="1694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1D537E-2FA8-42CF-B25B-9304A27CAC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0"/>
          <a:stretch/>
        </p:blipFill>
        <p:spPr>
          <a:xfrm>
            <a:off x="4859313" y="96714"/>
            <a:ext cx="2340000" cy="1694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F8038D-5F63-450E-8C6F-9A647B8E2C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0"/>
          <a:stretch/>
        </p:blipFill>
        <p:spPr>
          <a:xfrm>
            <a:off x="-624" y="96712"/>
            <a:ext cx="2340000" cy="169410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73EE72D-1792-4456-89FD-F06F4D83592D}"/>
              </a:ext>
            </a:extLst>
          </p:cNvPr>
          <p:cNvSpPr/>
          <p:nvPr/>
        </p:nvSpPr>
        <p:spPr>
          <a:xfrm>
            <a:off x="3203578" y="5812289"/>
            <a:ext cx="669294" cy="188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9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C147E6-AFD4-4D0C-9B00-CD3B57422200}"/>
              </a:ext>
            </a:extLst>
          </p:cNvPr>
          <p:cNvSpPr txBox="1"/>
          <p:nvPr/>
        </p:nvSpPr>
        <p:spPr>
          <a:xfrm>
            <a:off x="117537" y="1852798"/>
            <a:ext cx="21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A (High,1:20)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F08051-789E-42C0-996B-B5CAA28D256B}"/>
              </a:ext>
            </a:extLst>
          </p:cNvPr>
          <p:cNvSpPr txBox="1"/>
          <p:nvPr/>
        </p:nvSpPr>
        <p:spPr>
          <a:xfrm>
            <a:off x="2514973" y="1852797"/>
            <a:ext cx="21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B (Standard, 1:50)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FDFE8A-C880-431B-883E-D9FFAC634D45}"/>
              </a:ext>
            </a:extLst>
          </p:cNvPr>
          <p:cNvSpPr txBox="1"/>
          <p:nvPr/>
        </p:nvSpPr>
        <p:spPr>
          <a:xfrm>
            <a:off x="4912409" y="1852797"/>
            <a:ext cx="21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C (Low, 1:100)</a:t>
            </a:r>
          </a:p>
        </p:txBody>
      </p:sp>
    </p:spTree>
    <p:extLst>
      <p:ext uri="{BB962C8B-B14F-4D97-AF65-F5344CB8AC3E}">
        <p14:creationId xmlns:p14="http://schemas.microsoft.com/office/powerpoint/2010/main" val="1580559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23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Aswin Doekhie</dc:creator>
  <cp:lastModifiedBy>Aswin Doekhie</cp:lastModifiedBy>
  <cp:revision>6</cp:revision>
  <dcterms:created xsi:type="dcterms:W3CDTF">2020-03-02T12:35:11Z</dcterms:created>
  <dcterms:modified xsi:type="dcterms:W3CDTF">2020-03-02T13:34:52Z</dcterms:modified>
</cp:coreProperties>
</file>